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6" r:id="rId3"/>
    <p:sldId id="273" r:id="rId4"/>
    <p:sldId id="264" r:id="rId5"/>
    <p:sldId id="257" r:id="rId6"/>
    <p:sldId id="261" r:id="rId7"/>
    <p:sldId id="259" r:id="rId8"/>
    <p:sldId id="263" r:id="rId9"/>
    <p:sldId id="262" r:id="rId10"/>
    <p:sldId id="265" r:id="rId11"/>
    <p:sldId id="266" r:id="rId12"/>
    <p:sldId id="268" r:id="rId13"/>
    <p:sldId id="272" r:id="rId14"/>
    <p:sldId id="274" r:id="rId15"/>
    <p:sldId id="277" r:id="rId16"/>
    <p:sldId id="269" r:id="rId17"/>
    <p:sldId id="270" r:id="rId18"/>
    <p:sldId id="271" r:id="rId19"/>
    <p:sldId id="275" r:id="rId20"/>
    <p:sldId id="276" r:id="rId21"/>
    <p:sldId id="267" r:id="rId22"/>
    <p:sldId id="278" r:id="rId23"/>
    <p:sldId id="279" r:id="rId24"/>
    <p:sldId id="280" r:id="rId25"/>
    <p:sldId id="281" r:id="rId26"/>
  </p:sldIdLst>
  <p:sldSz cx="9144000" cy="6858000" type="screen4x3"/>
  <p:notesSz cx="6797675" cy="98567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581DEEB-DD24-4670-A8C4-212DE70DB73F}">
          <p14:sldIdLst>
            <p14:sldId id="282"/>
            <p14:sldId id="256"/>
            <p14:sldId id="273"/>
            <p14:sldId id="264"/>
            <p14:sldId id="257"/>
            <p14:sldId id="261"/>
            <p14:sldId id="259"/>
            <p14:sldId id="263"/>
            <p14:sldId id="262"/>
            <p14:sldId id="265"/>
            <p14:sldId id="266"/>
            <p14:sldId id="268"/>
            <p14:sldId id="272"/>
            <p14:sldId id="274"/>
            <p14:sldId id="277"/>
            <p14:sldId id="269"/>
            <p14:sldId id="270"/>
            <p14:sldId id="271"/>
            <p14:sldId id="275"/>
            <p14:sldId id="276"/>
            <p14:sldId id="267"/>
            <p14:sldId id="278"/>
            <p14:sldId id="279"/>
            <p14:sldId id="280"/>
          </p14:sldIdLst>
        </p14:section>
        <p14:section name="Untitled Section" id="{4975061B-3B39-420F-95A4-09BC880897AB}">
          <p14:sldIdLst>
            <p14:sldId id="28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BF673-B392-47BD-8EF9-486395A8FDD3}" type="datetimeFigureOut">
              <a:rPr lang="en-GB" smtClean="0"/>
              <a:t>01/06/2015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83CC4-66FA-4010-A7DD-FC5FB70F81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2972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BF673-B392-47BD-8EF9-486395A8FDD3}" type="datetimeFigureOut">
              <a:rPr lang="en-GB" smtClean="0"/>
              <a:t>01/06/2015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83CC4-66FA-4010-A7DD-FC5FB70F81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6477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BF673-B392-47BD-8EF9-486395A8FDD3}" type="datetimeFigureOut">
              <a:rPr lang="en-GB" smtClean="0"/>
              <a:t>01/06/2015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83CC4-66FA-4010-A7DD-FC5FB70F81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8986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BF673-B392-47BD-8EF9-486395A8FDD3}" type="datetimeFigureOut">
              <a:rPr lang="en-GB" smtClean="0"/>
              <a:t>01/06/2015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83CC4-66FA-4010-A7DD-FC5FB70F81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6657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BF673-B392-47BD-8EF9-486395A8FDD3}" type="datetimeFigureOut">
              <a:rPr lang="en-GB" smtClean="0"/>
              <a:t>01/06/2015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83CC4-66FA-4010-A7DD-FC5FB70F81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1033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BF673-B392-47BD-8EF9-486395A8FDD3}" type="datetimeFigureOut">
              <a:rPr lang="en-GB" smtClean="0"/>
              <a:t>01/06/2015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83CC4-66FA-4010-A7DD-FC5FB70F81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333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BF673-B392-47BD-8EF9-486395A8FDD3}" type="datetimeFigureOut">
              <a:rPr lang="en-GB" smtClean="0"/>
              <a:t>01/06/2015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83CC4-66FA-4010-A7DD-FC5FB70F81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0281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BF673-B392-47BD-8EF9-486395A8FDD3}" type="datetimeFigureOut">
              <a:rPr lang="en-GB" smtClean="0"/>
              <a:t>01/06/2015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83CC4-66FA-4010-A7DD-FC5FB70F81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5372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BF673-B392-47BD-8EF9-486395A8FDD3}" type="datetimeFigureOut">
              <a:rPr lang="en-GB" smtClean="0"/>
              <a:t>01/06/2015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83CC4-66FA-4010-A7DD-FC5FB70F81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0389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BF673-B392-47BD-8EF9-486395A8FDD3}" type="datetimeFigureOut">
              <a:rPr lang="en-GB" smtClean="0"/>
              <a:t>01/06/2015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83CC4-66FA-4010-A7DD-FC5FB70F81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7597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BF673-B392-47BD-8EF9-486395A8FDD3}" type="datetimeFigureOut">
              <a:rPr lang="en-GB" smtClean="0"/>
              <a:t>01/06/2015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83CC4-66FA-4010-A7DD-FC5FB70F81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691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3BF673-B392-47BD-8EF9-486395A8FDD3}" type="datetimeFigureOut">
              <a:rPr lang="en-GB" smtClean="0"/>
              <a:t>01/06/2015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583CC4-66FA-4010-A7DD-FC5FB70F81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8842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google.co.uk/url?sa=i&amp;rct=j&amp;q=ancient+roman+homes&amp;source=images&amp;cd=&amp;cad=rja&amp;uact=8&amp;ved=0CAcQjRw&amp;url=http://www.lookandlearn.com/history-images/N111262/Inside-a-Rich-Mans-house-at-Rome&amp;ei=OCBKVePfK-Ga7gb-tYHoDw&amp;bvm=bv.92291466,d.ZGU&amp;psig=AFQjCNFSJEwZpf3YzAGGoTM1jgQKHFxiuA&amp;ust=1431007667170077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google.co.uk/url?sa=i&amp;rct=j&amp;q=drawings+of+houses+in+pompai&amp;source=images&amp;cd=&amp;cad=rja&amp;uact=8&amp;ved=&amp;url=http://wildfiregames.com/forum/index.php?showtopic%3D15643%26page%3D2&amp;ei=MCBKVa3xDIuy7QbUjYDYCg&amp;bvm=bv.92291466,d.ZGU&amp;psig=AFQjCNGeqR829Yf2QcaFlsf_p2OFfk92Qw&amp;ust=1431007664589256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o.uk/url?sa=i&amp;rct=j&amp;q=typical+suburban+houses&amp;source=images&amp;cd=&amp;cad=rja&amp;uact=8&amp;ved=0CAcQjRw&amp;url=http://www.alamy.com/stock-photo-typical-suburban-family-houses-in-wendover-buckinghamshire-41477506.html&amp;ei=seFRVZm2EaOp7Ab9vYDIBg&amp;bvm=bv.92885102,d.ZGU&amp;psig=AFQjCNGUKx3fMZYGhoyJ8mkCLI0hOdBuUA&amp;ust=1431515918152498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.uk/url?sa=i&amp;rct=j&amp;q=houses+for+sale+signs&amp;source=images&amp;cd=&amp;cad=rja&amp;uact=8&amp;ved=0CAcQjRw&amp;url=http://www.bbc.co.uk/news/business-28108717&amp;ei=c3FUVbPYC8qP7AbBmYHgDw&amp;bvm=bv.93112503,d.ZGU&amp;psig=AFQjCNGSCHNV3ruA7E20GNp4aVfkSCSjwQ&amp;ust=143168376672329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.jpeg"/><Relationship Id="rId3" Type="http://schemas.openxmlformats.org/officeDocument/2006/relationships/image" Target="../media/image4.jpeg"/><Relationship Id="rId7" Type="http://schemas.openxmlformats.org/officeDocument/2006/relationships/hyperlink" Target="http://rack01.powering2.expertagent.co.uk/(S(kudq5u55navygnmg51yjvfbw))/agencies/%7b50a505b9-3485-4e57-b2cc-59a11e79ac59%7d/%7b665b33b9-1a22-4490-a181-5bd2b559ecb7%7d/main/80butlerroad005.jpg" TargetMode="External"/><Relationship Id="rId12" Type="http://schemas.openxmlformats.org/officeDocument/2006/relationships/image" Target="../media/image9.jpeg"/><Relationship Id="rId2" Type="http://schemas.openxmlformats.org/officeDocument/2006/relationships/hyperlink" Target="http://rack01.powering2.expertagent.co.uk/(S(kudq5u55navygnmg51yjvfbw))/agencies/%7b50a505b9-3485-4e57-b2cc-59a11e79ac59%7d/%7b665b33b9-1a22-4490-a181-5bd2b559ecb7%7d/main/80butlerroad046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hyperlink" Target="http://rack01.powering2.expertagent.co.uk/(S(kudq5u55navygnmg51yjvfbw))/agencies/%7b50a505b9-3485-4e57-b2cc-59a11e79ac59%7d/%7b665b33b9-1a22-4490-a181-5bd2b559ecb7%7d/main/80butlerroad021.jpg" TargetMode="External"/><Relationship Id="rId5" Type="http://schemas.openxmlformats.org/officeDocument/2006/relationships/hyperlink" Target="http://rack01.powering2.expertagent.co.uk/(S(kudq5u55navygnmg51yjvfbw))/agencies/%7b50a505b9-3485-4e57-b2cc-59a11e79ac59%7d/%7b665b33b9-1a22-4490-a181-5bd2b559ecb7%7d/main/80butlerroad010.jpg" TargetMode="External"/><Relationship Id="rId10" Type="http://schemas.openxmlformats.org/officeDocument/2006/relationships/image" Target="../media/image8.jpeg"/><Relationship Id="rId4" Type="http://schemas.openxmlformats.org/officeDocument/2006/relationships/image" Target="../media/image5.png"/><Relationship Id="rId9" Type="http://schemas.openxmlformats.org/officeDocument/2006/relationships/hyperlink" Target="http://rack01.powering2.expertagent.co.uk/(S(kudq5u55navygnmg51yjvfbw))/agencies/%7b50a505b9-3485-4e57-b2cc-59a11e79ac59%7d/%7b665b33b9-1a22-4490-a181-5bd2b559ecb7%7d/main/80butlerroad036.jpg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rack01.powering2.expertagent.co.uk/(S(kudq5u55navygnmg51yjvfbw))/agencies/%7b50a505b9-3485-4e57-b2cc-59a11e79ac59%7d/%7b665b33b9-1a22-4490-a181-5bd2b559ecb7%7d/main/80butlerroad046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412776"/>
            <a:ext cx="8229600" cy="1143000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en-GB" dirty="0" smtClean="0"/>
              <a:t>Writing an advert to sell a </a:t>
            </a:r>
            <a:r>
              <a:rPr lang="en-GB" dirty="0"/>
              <a:t>r</a:t>
            </a:r>
            <a:r>
              <a:rPr lang="en-GB" dirty="0" smtClean="0"/>
              <a:t>oman villa</a:t>
            </a:r>
            <a:endParaRPr lang="en-GB" dirty="0"/>
          </a:p>
        </p:txBody>
      </p:sp>
      <p:pic>
        <p:nvPicPr>
          <p:cNvPr id="4" name="Picture 3" descr="C:\Users\lfrench.LA.001\AppData\Local\Microsoft\Windows\Temporary Internet Files\Content.IE5\LGJX3C63\EU_European_Fund_Intergration_Supported by_MoL_Lock-up_FA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37312"/>
            <a:ext cx="1172210" cy="28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86851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1267" y="116632"/>
            <a:ext cx="5112568" cy="114300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GB" sz="4000" dirty="0" smtClean="0"/>
              <a:t>Roman villa for sale</a:t>
            </a:r>
            <a:endParaRPr lang="en-GB" sz="4000" dirty="0"/>
          </a:p>
        </p:txBody>
      </p:sp>
      <p:pic>
        <p:nvPicPr>
          <p:cNvPr id="5122" name="Picture 2" descr="Image result for roman hous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901948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3645024"/>
            <a:ext cx="82089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We are delighted to offer for sale this ........... six bedroom villa close to the gates of </a:t>
            </a:r>
            <a:r>
              <a:rPr lang="en-GB" sz="2800" dirty="0" err="1" smtClean="0"/>
              <a:t>Londinium</a:t>
            </a:r>
            <a:r>
              <a:rPr lang="en-GB" sz="2800" dirty="0" smtClean="0"/>
              <a:t>, with a .............. garden and ............ courtyard. 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2930182" y="1259468"/>
            <a:ext cx="2878673" cy="646331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en-GB" dirty="0"/>
              <a:t>Read the sentence out </a:t>
            </a:r>
            <a:r>
              <a:rPr lang="en-GB" dirty="0" smtClean="0"/>
              <a:t>aloud</a:t>
            </a:r>
          </a:p>
          <a:p>
            <a:r>
              <a:rPr lang="en-GB" dirty="0" smtClean="0"/>
              <a:t>Add the words in the gaps</a:t>
            </a:r>
            <a:endParaRPr lang="en-GB" dirty="0"/>
          </a:p>
        </p:txBody>
      </p:sp>
      <p:pic>
        <p:nvPicPr>
          <p:cNvPr id="6" name="Picture 5" descr="C:\Users\lfrench.LA.001\AppData\Local\Microsoft\Windows\Temporary Internet Files\Content.IE5\LGJX3C63\EU_European_Fund_Intergration_Supported by_MoL_Lock-up_FA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129" y="6165304"/>
            <a:ext cx="1172210" cy="28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151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1267" y="116632"/>
            <a:ext cx="5112568" cy="114300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GB" sz="4000" dirty="0" smtClean="0"/>
              <a:t>Roman villa for sale</a:t>
            </a:r>
            <a:endParaRPr lang="en-GB" sz="4000" dirty="0"/>
          </a:p>
        </p:txBody>
      </p:sp>
      <p:pic>
        <p:nvPicPr>
          <p:cNvPr id="5122" name="Picture 2" descr="Image result for roman hous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925863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3645024"/>
            <a:ext cx="82089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We are ............ to offer for sale this superb six bedroom .......... ..  ......  the gates of </a:t>
            </a:r>
            <a:r>
              <a:rPr lang="en-GB" sz="2800" dirty="0" err="1" smtClean="0"/>
              <a:t>Londinium</a:t>
            </a:r>
            <a:r>
              <a:rPr lang="en-GB" sz="2800" dirty="0" smtClean="0"/>
              <a:t>, with a ............. garden and ............ courtyard. 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2744766" y="1340768"/>
            <a:ext cx="2936381" cy="646331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en-GB" dirty="0"/>
              <a:t>Read the sentence out </a:t>
            </a:r>
            <a:r>
              <a:rPr lang="en-GB" dirty="0" smtClean="0"/>
              <a:t>aloud.</a:t>
            </a:r>
          </a:p>
          <a:p>
            <a:r>
              <a:rPr lang="en-GB" dirty="0" smtClean="0"/>
              <a:t>Add the words in the gaps.</a:t>
            </a:r>
            <a:endParaRPr lang="en-GB" dirty="0"/>
          </a:p>
        </p:txBody>
      </p:sp>
      <p:pic>
        <p:nvPicPr>
          <p:cNvPr id="6" name="Picture 5" descr="C:\Users\lfrench.LA.001\AppData\Local\Microsoft\Windows\Temporary Internet Files\Content.IE5\LGJX3C63\EU_European_Fund_Intergration_Supported by_MoL_Lock-up_FA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37312"/>
            <a:ext cx="1172210" cy="28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42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www.chilternarchaeology.com/images/1stHousewithLady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052736"/>
            <a:ext cx="7551194" cy="517552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Straight Arrow Connector 5"/>
          <p:cNvCxnSpPr/>
          <p:nvPr/>
        </p:nvCxnSpPr>
        <p:spPr>
          <a:xfrm>
            <a:off x="539552" y="548680"/>
            <a:ext cx="936104" cy="324036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5148064" y="836712"/>
            <a:ext cx="1872208" cy="100811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7740352" y="2492896"/>
            <a:ext cx="1080120" cy="7920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6732240" y="836712"/>
            <a:ext cx="648072" cy="20882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611560" y="3501008"/>
            <a:ext cx="2664296" cy="72008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8280412" y="3607888"/>
            <a:ext cx="566418" cy="613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2483768" y="5229200"/>
            <a:ext cx="576064" cy="144016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5436096" y="4221088"/>
            <a:ext cx="72008" cy="244827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484532" y="19982"/>
            <a:ext cx="5976664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What do you think are the features of this house? Describe one feature on a post-it note.</a:t>
            </a:r>
            <a:endParaRPr lang="en-GB" sz="2400" dirty="0"/>
          </a:p>
        </p:txBody>
      </p:sp>
      <p:pic>
        <p:nvPicPr>
          <p:cNvPr id="13" name="Picture 12" descr="C:\Users\lfrench.LA.001\AppData\Local\Microsoft\Windows\Temporary Internet Files\Content.IE5\LGJX3C63\EU_European_Fund_Intergration_Supported by_MoL_Lock-up_FA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380436"/>
            <a:ext cx="1172210" cy="28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862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rc_mi" descr="http://s3-eu-west-1.amazonaws.com/lookandlearn-preview/N/N111/N111262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836712"/>
            <a:ext cx="6192688" cy="470321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Straight Arrow Connector 5"/>
          <p:cNvCxnSpPr/>
          <p:nvPr/>
        </p:nvCxnSpPr>
        <p:spPr>
          <a:xfrm flipV="1">
            <a:off x="323528" y="4977141"/>
            <a:ext cx="2016224" cy="25205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7020272" y="2420888"/>
            <a:ext cx="1368152" cy="64807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4499992" y="4509120"/>
            <a:ext cx="1080120" cy="144016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6012160" y="476672"/>
            <a:ext cx="648072" cy="194421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07504" y="557994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</a:t>
            </a:r>
            <a:r>
              <a:rPr lang="en-GB" dirty="0" smtClean="0"/>
              <a:t>iled floor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5724128" y="594928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pool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6012160" y="332656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</a:t>
            </a:r>
            <a:r>
              <a:rPr lang="en-GB" dirty="0" smtClean="0"/>
              <a:t>ecorated walls</a:t>
            </a:r>
            <a:endParaRPr lang="en-GB" dirty="0"/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2987824" y="5445224"/>
            <a:ext cx="216024" cy="93610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095836" y="6133946"/>
            <a:ext cx="2268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u</a:t>
            </a:r>
            <a:r>
              <a:rPr lang="en-GB" dirty="0" smtClean="0"/>
              <a:t>nderfloor heating</a:t>
            </a:r>
            <a:endParaRPr lang="en-GB" dirty="0"/>
          </a:p>
        </p:txBody>
      </p:sp>
      <p:sp>
        <p:nvSpPr>
          <p:cNvPr id="23" name="TextBox 22"/>
          <p:cNvSpPr txBox="1"/>
          <p:nvPr/>
        </p:nvSpPr>
        <p:spPr>
          <a:xfrm>
            <a:off x="7704348" y="1768333"/>
            <a:ext cx="1260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</a:t>
            </a:r>
            <a:r>
              <a:rPr lang="en-GB" dirty="0" smtClean="0"/>
              <a:t>ltar with gods</a:t>
            </a:r>
            <a:endParaRPr lang="en-GB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971600" y="3068960"/>
            <a:ext cx="3258362" cy="86409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07504" y="256025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fountain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941014" y="66744"/>
            <a:ext cx="4608512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What are the features of this room which cannot be removed?</a:t>
            </a:r>
            <a:endParaRPr lang="en-GB" sz="2000" dirty="0"/>
          </a:p>
        </p:txBody>
      </p:sp>
      <p:pic>
        <p:nvPicPr>
          <p:cNvPr id="19" name="Picture 18" descr="C:\Users\lfrench.LA.001\AppData\Local\Microsoft\Windows\Temporary Internet Files\Content.IE5\LGJX3C63\EU_European_Fund_Intergration_Supported by_MoL_Lock-up_FA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95" y="6214152"/>
            <a:ext cx="1172210" cy="28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9409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2" grpId="0"/>
      <p:bldP spid="23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08720"/>
            <a:ext cx="7478534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V="1">
            <a:off x="971600" y="1844824"/>
            <a:ext cx="2592288" cy="417646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6516216" y="310205"/>
            <a:ext cx="144016" cy="412690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74695" y="5980638"/>
            <a:ext cx="1764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Shelf for storing food and wine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4707143" y="14799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</a:t>
            </a:r>
            <a:r>
              <a:rPr lang="en-GB" dirty="0" smtClean="0"/>
              <a:t>ood-fired oven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251520" y="147990"/>
            <a:ext cx="3600400" cy="67710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What are two features of this kitchen that cannot be removed</a:t>
            </a:r>
            <a:r>
              <a:rPr lang="en-GB" sz="2000" dirty="0" smtClean="0"/>
              <a:t>?</a:t>
            </a:r>
            <a:endParaRPr lang="en-GB" dirty="0"/>
          </a:p>
        </p:txBody>
      </p:sp>
      <p:pic>
        <p:nvPicPr>
          <p:cNvPr id="9" name="Picture 8" descr="C:\Users\lfrench.LA.001\AppData\Local\Microsoft\Windows\Temporary Internet Files\Content.IE5\LGJX3C63\EU_European_Fund_Intergration_Supported by_MoL_Lock-up_FA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6338044"/>
            <a:ext cx="1172210" cy="28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4378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03648" y="1052736"/>
            <a:ext cx="6768752" cy="224676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In groups of three, choose one roman villa.</a:t>
            </a:r>
          </a:p>
          <a:p>
            <a:r>
              <a:rPr lang="en-GB" sz="2800" dirty="0" smtClean="0"/>
              <a:t>Describe the features of your villa on post-it notes.</a:t>
            </a:r>
          </a:p>
          <a:p>
            <a:r>
              <a:rPr lang="en-GB" sz="2800" dirty="0" smtClean="0"/>
              <a:t>Then use the framework to write record the features of your villa</a:t>
            </a:r>
            <a:endParaRPr lang="en-GB" sz="2800" dirty="0"/>
          </a:p>
        </p:txBody>
      </p:sp>
      <p:pic>
        <p:nvPicPr>
          <p:cNvPr id="3" name="Picture 2" descr="C:\Users\lfrench.LA.001\AppData\Local\Microsoft\Windows\Temporary Internet Files\Content.IE5\LGJX3C63\EU_European_Fund_Intergration_Supported by_MoL_Lock-up_FA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309320"/>
            <a:ext cx="1172210" cy="28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1117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9552" y="233936"/>
            <a:ext cx="8208912" cy="151216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669747" y="332656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For sale 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539552" y="1988840"/>
            <a:ext cx="8280920" cy="129614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669747" y="2132856"/>
            <a:ext cx="2534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Situated close to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539552" y="3573016"/>
            <a:ext cx="8280920" cy="151216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669747" y="3789040"/>
            <a:ext cx="3470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Accommodation (list of features)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539552" y="5301208"/>
            <a:ext cx="8280920" cy="14401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669747" y="5445224"/>
            <a:ext cx="3038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Other benefits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3671900" y="71046"/>
            <a:ext cx="2016224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Framework</a:t>
            </a:r>
            <a:endParaRPr lang="en-GB" sz="2800" dirty="0"/>
          </a:p>
        </p:txBody>
      </p:sp>
      <p:pic>
        <p:nvPicPr>
          <p:cNvPr id="14" name="Picture 13" descr="C:\Users\lfrench.LA.001\AppData\Local\Microsoft\Windows\Temporary Internet Files\Content.IE5\LGJX3C63\EU_European_Fund_Intergration_Supported by_MoL_Lock-up_FA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6381328"/>
            <a:ext cx="1172210" cy="28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945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ellendriscoll.com/wp-content/uploads/2012/03/villa-floor-plan2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0659" y="1062037"/>
            <a:ext cx="9394061" cy="47339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539552" y="332656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Roman Villa 1</a:t>
            </a:r>
            <a:endParaRPr lang="en-GB" dirty="0"/>
          </a:p>
        </p:txBody>
      </p:sp>
      <p:pic>
        <p:nvPicPr>
          <p:cNvPr id="5" name="Picture 4" descr="C:\Users\lfrench.LA.001\AppData\Local\Microsoft\Windows\Temporary Internet Files\Content.IE5\LGJX3C63\EU_European_Fund_Intergration_Supported by_MoL_Lock-up_FA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381328"/>
            <a:ext cx="1172210" cy="28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507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t2.gstatic.com/images?q=tbn:ANd9GcTOsFeVx5rJwKyyklRpu8QjVMep9vb2hXq5YqorMdCTsAA1KJSZ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8667750" cy="534860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395536" y="332656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Roman villa 2</a:t>
            </a:r>
            <a:endParaRPr lang="en-GB" dirty="0"/>
          </a:p>
        </p:txBody>
      </p:sp>
      <p:pic>
        <p:nvPicPr>
          <p:cNvPr id="5" name="Picture 4" descr="C:\Users\lfrench.LA.001\AppData\Local\Microsoft\Windows\Temporary Internet Files\Content.IE5\LGJX3C63\EU_European_Fund_Intergration_Supported by_MoL_Lock-up_FA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39" y="6309320"/>
            <a:ext cx="1172210" cy="28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371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ancient roman houses and villas"/>
          <p:cNvSpPr>
            <a:spLocks noChangeAspect="1" noChangeArrowheads="1"/>
          </p:cNvSpPr>
          <p:nvPr/>
        </p:nvSpPr>
        <p:spPr bwMode="auto">
          <a:xfrm>
            <a:off x="106363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5" descr="Image result for ancient roman houses and villas"/>
          <p:cNvSpPr>
            <a:spLocks noChangeAspect="1" noChangeArrowheads="1"/>
          </p:cNvSpPr>
          <p:nvPr/>
        </p:nvSpPr>
        <p:spPr bwMode="auto">
          <a:xfrm>
            <a:off x="258763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7" descr="Image result for ancient roman houses and villas"/>
          <p:cNvSpPr>
            <a:spLocks noChangeAspect="1" noChangeArrowheads="1"/>
          </p:cNvSpPr>
          <p:nvPr/>
        </p:nvSpPr>
        <p:spPr bwMode="auto">
          <a:xfrm>
            <a:off x="411163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655" y="436782"/>
            <a:ext cx="7026291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63563" y="436782"/>
            <a:ext cx="2136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Roman villa 3</a:t>
            </a:r>
            <a:endParaRPr lang="en-GB" dirty="0"/>
          </a:p>
        </p:txBody>
      </p:sp>
      <p:pic>
        <p:nvPicPr>
          <p:cNvPr id="7" name="Picture 6" descr="C:\Users\lfrench.LA.001\AppData\Local\Microsoft\Windows\Temporary Internet Files\Content.IE5\LGJX3C63\EU_European_Fund_Intergration_Supported by_MoL_Lock-up_FA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3" y="6237312"/>
            <a:ext cx="1172210" cy="28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874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79712" y="260648"/>
            <a:ext cx="4320480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What are the features of houses near school?</a:t>
            </a:r>
            <a:endParaRPr lang="en-GB" sz="28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5459037"/>
              </p:ext>
            </p:extLst>
          </p:nvPr>
        </p:nvGraphicFramePr>
        <p:xfrm>
          <a:off x="498115" y="2564904"/>
          <a:ext cx="3816424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6424"/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 descr="http://c8.alamy.com/comp/CBDCYE/typical-suburban-family-houses-in-wendover-buckinghamshire-CBDCY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213" y="260648"/>
            <a:ext cx="2577467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9552" y="1691516"/>
            <a:ext cx="2304256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GB" i="1" dirty="0" smtClean="0"/>
              <a:t>List some features</a:t>
            </a:r>
            <a:endParaRPr lang="en-GB" i="1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220689"/>
              </p:ext>
            </p:extLst>
          </p:nvPr>
        </p:nvGraphicFramePr>
        <p:xfrm>
          <a:off x="4716016" y="2564904"/>
          <a:ext cx="3939461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39461"/>
              </a:tblGrid>
              <a:tr h="370840">
                <a:tc>
                  <a:txBody>
                    <a:bodyPr/>
                    <a:lstStyle/>
                    <a:p>
                      <a:r>
                        <a:rPr lang="en-GB" b="0" dirty="0" smtClean="0">
                          <a:solidFill>
                            <a:schemeClr val="tx1"/>
                          </a:solidFill>
                        </a:rPr>
                        <a:t>entrance</a:t>
                      </a:r>
                      <a:r>
                        <a:rPr lang="en-GB" b="0" baseline="0" dirty="0" smtClean="0">
                          <a:solidFill>
                            <a:schemeClr val="tx1"/>
                          </a:solidFill>
                        </a:rPr>
                        <a:t> hall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lounge/ living room/ reception room</a:t>
                      </a:r>
                      <a:endParaRPr lang="en-GB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stairs</a:t>
                      </a:r>
                      <a:endParaRPr lang="en-GB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kitchen</a:t>
                      </a:r>
                      <a:endParaRPr lang="en-GB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conservatory</a:t>
                      </a:r>
                      <a:endParaRPr lang="en-GB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dining room</a:t>
                      </a:r>
                      <a:endParaRPr lang="en-GB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bedrooms</a:t>
                      </a:r>
                      <a:endParaRPr lang="en-GB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bathroom</a:t>
                      </a:r>
                      <a:endParaRPr lang="en-GB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wc</a:t>
                      </a:r>
                      <a:endParaRPr lang="en-GB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study / office</a:t>
                      </a:r>
                      <a:endParaRPr lang="en-GB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7" name="Picture 6" descr="C:\Users\lfrench.LA.001\AppData\Local\Microsoft\Windows\Temporary Internet Files\Content.IE5\LGJX3C63\EU_European_Fund_Intergration_Supported by_MoL_Lock-up_FA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453336"/>
            <a:ext cx="1172210" cy="28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2890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52736"/>
            <a:ext cx="7553287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26064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Roman villa 4</a:t>
            </a:r>
            <a:endParaRPr lang="en-GB" dirty="0"/>
          </a:p>
        </p:txBody>
      </p:sp>
      <p:pic>
        <p:nvPicPr>
          <p:cNvPr id="4" name="Picture 3" descr="C:\Users\lfrench.LA.001\AppData\Local\Microsoft\Windows\Temporary Internet Files\Content.IE5\LGJX3C63\EU_European_Fund_Intergration_Supported by_MoL_Lock-up_FA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309320"/>
            <a:ext cx="1172210" cy="28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630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71600" y="548680"/>
            <a:ext cx="7128792" cy="6186309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dirty="0" smtClean="0"/>
              <a:t>Name……………………………………………………   Date……………………………………</a:t>
            </a:r>
          </a:p>
          <a:p>
            <a:r>
              <a:rPr lang="en-GB" dirty="0" smtClean="0"/>
              <a:t>FOR SALE </a:t>
            </a:r>
          </a:p>
          <a:p>
            <a:r>
              <a:rPr lang="en-GB" dirty="0" smtClean="0"/>
              <a:t>A …………………………………………………………………………………………………………………</a:t>
            </a:r>
          </a:p>
          <a:p>
            <a:endParaRPr lang="en-GB" dirty="0" smtClean="0"/>
          </a:p>
          <a:p>
            <a:r>
              <a:rPr lang="en-GB" dirty="0" smtClean="0"/>
              <a:t>Where it is located?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What rooms are in it? (Accommodation)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What features the house has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A special feature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2612004" y="26659"/>
            <a:ext cx="432048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My advert to sell a roman villa</a:t>
            </a:r>
            <a:endParaRPr lang="en-GB" sz="2400" dirty="0"/>
          </a:p>
        </p:txBody>
      </p:sp>
      <p:pic>
        <p:nvPicPr>
          <p:cNvPr id="5" name="Picture 4" descr="C:\Users\lfrench.LA.001\AppData\Local\Microsoft\Windows\Temporary Internet Files\Content.IE5\LGJX3C63\EU_European_Fund_Intergration_Supported by_MoL_Lock-up_FA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3028"/>
            <a:ext cx="1172210" cy="28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8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harvey.LA.032\AppData\Local\Microsoft\Windows\Temporary Internet Files\Content.IE5\AYTE4XRO\ph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8128000" cy="607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lfrench.LA.001\AppData\Local\Microsoft\Windows\Temporary Internet Files\Content.IE5\LGJX3C63\EU_European_Fund_Intergration_Supported by_MoL_Lock-up_FA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559996"/>
            <a:ext cx="1172210" cy="28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37322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harvey.LA.032\AppData\Local\Microsoft\Windows\Temporary Internet Files\Content.IE5\DGX5Q5HK\ph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93700"/>
            <a:ext cx="8128000" cy="607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lfrench.LA.001\AppData\Local\Microsoft\Windows\Temporary Internet Files\Content.IE5\LGJX3C63\EU_European_Fund_Intergration_Supported by_MoL_Lock-up_FA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559996"/>
            <a:ext cx="1172210" cy="28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77336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harvey.LA.032\AppData\Local\Microsoft\Windows\Temporary Internet Files\Content.IE5\DGX5Q5HK\photo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93700"/>
            <a:ext cx="8128000" cy="607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lfrench.LA.001\AppData\Local\Microsoft\Windows\Temporary Internet Files\Content.IE5\LGJX3C63\EU_European_Fund_Intergration_Supported by_MoL_Lock-up_FA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577752"/>
            <a:ext cx="1172210" cy="28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18053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harvey.LA.032\AppData\Local\Microsoft\Windows\Temporary Internet Files\Content.IE5\2JWLPFYA\ph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93700"/>
            <a:ext cx="8128000" cy="607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lfrench.LA.001\AppData\Local\Microsoft\Windows\Temporary Internet Files\Content.IE5\LGJX3C63\EU_European_Fund_Intergration_Supported by_MoL_Lock-up_FA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4" y="6551119"/>
            <a:ext cx="1172210" cy="28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0621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l"/>
            <a:r>
              <a:rPr lang="en-GB" sz="2800" dirty="0" smtClean="0"/>
              <a:t>When people move, they have to sell their house. An Estate Agent helps to sell the house for them by advertising it.</a:t>
            </a:r>
            <a:endParaRPr lang="en-GB" sz="2800" dirty="0"/>
          </a:p>
        </p:txBody>
      </p:sp>
      <p:pic>
        <p:nvPicPr>
          <p:cNvPr id="1026" name="Picture 2" descr="http://ichef.bbci.co.uk/news/660/media/images/75971000/jpg/_75971570_6nln1k2d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420888"/>
            <a:ext cx="5328592" cy="2995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lfrench.LA.001\AppData\Local\Microsoft\Windows\Temporary Internet Files\Content.IE5\LGJX3C63\EU_European_Fund_Intergration_Supported by_MoL_Lock-up_FA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093296"/>
            <a:ext cx="1172210" cy="28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699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4755393"/>
              </p:ext>
            </p:extLst>
          </p:nvPr>
        </p:nvGraphicFramePr>
        <p:xfrm>
          <a:off x="1403648" y="1628800"/>
          <a:ext cx="6552728" cy="32948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34335"/>
                <a:gridCol w="3618393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b="1" dirty="0">
                          <a:solidFill>
                            <a:schemeClr val="tx1"/>
                          </a:solidFill>
                          <a:effectLst/>
                        </a:rPr>
                        <a:t>Common words</a:t>
                      </a:r>
                      <a:endParaRPr lang="en-GB" sz="2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b="1" dirty="0">
                          <a:solidFill>
                            <a:schemeClr val="tx1"/>
                          </a:solidFill>
                          <a:effectLst/>
                        </a:rPr>
                        <a:t>‘Estate Agent word’</a:t>
                      </a:r>
                      <a:endParaRPr lang="en-GB" sz="2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effectLst/>
                        </a:rPr>
                        <a:t>nice </a:t>
                      </a:r>
                      <a:endParaRPr lang="en-GB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solidFill>
                            <a:schemeClr val="tx1"/>
                          </a:solidFill>
                          <a:effectLst/>
                        </a:rPr>
                        <a:t> beautiful</a:t>
                      </a:r>
                      <a:endParaRPr lang="en-GB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very nice</a:t>
                      </a:r>
                      <a:endParaRPr lang="en-GB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stunning, superb</a:t>
                      </a:r>
                      <a:endParaRPr lang="en-GB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quite</a:t>
                      </a:r>
                      <a:r>
                        <a:rPr lang="en-GB" sz="20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nice</a:t>
                      </a:r>
                      <a:endParaRPr lang="en-GB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solidFill>
                            <a:schemeClr val="tx1"/>
                          </a:solidFill>
                          <a:effectLst/>
                        </a:rPr>
                        <a:t>attractive</a:t>
                      </a:r>
                      <a:endParaRPr lang="en-GB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effectLst/>
                        </a:rPr>
                        <a:t>big</a:t>
                      </a:r>
                      <a:endParaRPr lang="en-GB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solidFill>
                            <a:schemeClr val="tx1"/>
                          </a:solidFill>
                          <a:effectLst/>
                        </a:rPr>
                        <a:t> spacious</a:t>
                      </a:r>
                      <a:endParaRPr lang="en-GB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quite big</a:t>
                      </a:r>
                      <a:endParaRPr lang="en-GB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good-sized</a:t>
                      </a:r>
                      <a:endParaRPr lang="en-GB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effectLst/>
                        </a:rPr>
                        <a:t>really want it</a:t>
                      </a:r>
                      <a:endParaRPr lang="en-GB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solidFill>
                            <a:schemeClr val="tx1"/>
                          </a:solidFill>
                          <a:effectLst/>
                        </a:rPr>
                        <a:t> highly </a:t>
                      </a:r>
                      <a:r>
                        <a:rPr lang="en-GB" sz="2000" b="1" dirty="0">
                          <a:solidFill>
                            <a:schemeClr val="tx1"/>
                          </a:solidFill>
                          <a:effectLst/>
                        </a:rPr>
                        <a:t>desirable</a:t>
                      </a:r>
                      <a:endParaRPr lang="en-GB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effectLst/>
                        </a:rPr>
                        <a:t>other nice things</a:t>
                      </a:r>
                      <a:endParaRPr lang="en-GB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solidFill>
                            <a:schemeClr val="tx1"/>
                          </a:solidFill>
                          <a:effectLst/>
                        </a:rPr>
                        <a:t> further </a:t>
                      </a:r>
                      <a:r>
                        <a:rPr lang="en-GB" sz="2000" b="1" dirty="0">
                          <a:solidFill>
                            <a:schemeClr val="tx1"/>
                          </a:solidFill>
                          <a:effectLst/>
                        </a:rPr>
                        <a:t>benefits</a:t>
                      </a:r>
                      <a:endParaRPr lang="en-GB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nicely decorated</a:t>
                      </a:r>
                      <a:endParaRPr lang="en-GB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beautifully decorated</a:t>
                      </a:r>
                      <a:endParaRPr lang="en-GB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99592" y="188640"/>
            <a:ext cx="7272808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Here are some of words that Estate Agents use to sell houses. These words are used to make the house seem very nice to buyers.</a:t>
            </a:r>
            <a:endParaRPr lang="en-GB" sz="2400" dirty="0"/>
          </a:p>
        </p:txBody>
      </p:sp>
      <p:pic>
        <p:nvPicPr>
          <p:cNvPr id="5" name="Picture 4" descr="C:\Users\lfrench.LA.001\AppData\Local\Microsoft\Windows\Temporary Internet Files\Content.IE5\LGJX3C63\EU_European_Fund_Intergration_Supported by_MoL_Lock-up_FA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487" y="6165304"/>
            <a:ext cx="1172210" cy="28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534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hoto 10- click for photo gallery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35" y="219459"/>
            <a:ext cx="2462409" cy="19138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69" y="2691601"/>
            <a:ext cx="2690176" cy="20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Photo 2- click for photo gallery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19459"/>
            <a:ext cx="2556284" cy="191383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Photo 1- click for photo gallery">
            <a:hlinkClick r:id="rId7"/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660527"/>
            <a:ext cx="2484276" cy="197658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Photo 9- click for photo gallery">
            <a:hlinkClick r:id="rId9"/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084" y="219459"/>
            <a:ext cx="2701638" cy="19138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Photo 5- click for photo gallery">
            <a:hlinkClick r:id="rId11"/>
          </p:cNvPr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084" y="2688393"/>
            <a:ext cx="2605036" cy="2022708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extBox 16"/>
          <p:cNvSpPr txBox="1"/>
          <p:nvPr/>
        </p:nvSpPr>
        <p:spPr>
          <a:xfrm>
            <a:off x="1331640" y="2204864"/>
            <a:ext cx="213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.......house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7508353" y="2230615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.....garden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7236296" y="4757267"/>
            <a:ext cx="1460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.....bathroom</a:t>
            </a:r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1440156" y="4711101"/>
            <a:ext cx="1474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......kitchen</a:t>
            </a:r>
            <a:endParaRPr lang="en-GB" dirty="0"/>
          </a:p>
        </p:txBody>
      </p:sp>
      <p:sp>
        <p:nvSpPr>
          <p:cNvPr id="22" name="TextBox 21"/>
          <p:cNvSpPr txBox="1"/>
          <p:nvPr/>
        </p:nvSpPr>
        <p:spPr>
          <a:xfrm>
            <a:off x="4301724" y="2230615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.....bedroom</a:t>
            </a:r>
            <a:endParaRPr lang="en-GB" dirty="0"/>
          </a:p>
        </p:txBody>
      </p:sp>
      <p:sp>
        <p:nvSpPr>
          <p:cNvPr id="23" name="TextBox 22"/>
          <p:cNvSpPr txBox="1"/>
          <p:nvPr/>
        </p:nvSpPr>
        <p:spPr>
          <a:xfrm>
            <a:off x="4262762" y="4711101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......bedroom</a:t>
            </a:r>
            <a:endParaRPr lang="en-GB" dirty="0"/>
          </a:p>
        </p:txBody>
      </p:sp>
      <p:sp>
        <p:nvSpPr>
          <p:cNvPr id="24" name="Rectangle 23"/>
          <p:cNvSpPr/>
          <p:nvPr/>
        </p:nvSpPr>
        <p:spPr>
          <a:xfrm>
            <a:off x="395536" y="5550936"/>
            <a:ext cx="1323724" cy="120032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GB" dirty="0" smtClean="0"/>
              <a:t>attractive   </a:t>
            </a:r>
          </a:p>
          <a:p>
            <a:r>
              <a:rPr lang="en-GB" dirty="0" smtClean="0"/>
              <a:t>beautiful  </a:t>
            </a:r>
          </a:p>
          <a:p>
            <a:r>
              <a:rPr lang="en-GB" dirty="0" smtClean="0"/>
              <a:t>superb   </a:t>
            </a:r>
          </a:p>
          <a:p>
            <a:r>
              <a:rPr lang="en-GB" dirty="0" smtClean="0"/>
              <a:t>stunning 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657255" y="5820439"/>
            <a:ext cx="1553921" cy="92333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l</a:t>
            </a:r>
            <a:r>
              <a:rPr lang="en-GB" dirty="0" smtClean="0"/>
              <a:t>arge </a:t>
            </a:r>
          </a:p>
          <a:p>
            <a:r>
              <a:rPr lang="en-GB" dirty="0" smtClean="0"/>
              <a:t>spacious</a:t>
            </a:r>
          </a:p>
          <a:p>
            <a:r>
              <a:rPr lang="en-GB" dirty="0" smtClean="0"/>
              <a:t>good-sized </a:t>
            </a:r>
            <a:endParaRPr lang="en-GB" dirty="0"/>
          </a:p>
        </p:txBody>
      </p:sp>
      <p:sp>
        <p:nvSpPr>
          <p:cNvPr id="28" name="TextBox 27"/>
          <p:cNvSpPr txBox="1"/>
          <p:nvPr/>
        </p:nvSpPr>
        <p:spPr>
          <a:xfrm>
            <a:off x="4756450" y="5943204"/>
            <a:ext cx="2628292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n</a:t>
            </a:r>
            <a:r>
              <a:rPr lang="en-GB" dirty="0" smtClean="0"/>
              <a:t>ewly decorated  </a:t>
            </a:r>
          </a:p>
          <a:p>
            <a:r>
              <a:rPr lang="en-GB" dirty="0" smtClean="0"/>
              <a:t>beautifully decorated   </a:t>
            </a:r>
            <a:endParaRPr lang="en-GB" dirty="0"/>
          </a:p>
        </p:txBody>
      </p:sp>
      <p:sp>
        <p:nvSpPr>
          <p:cNvPr id="25" name="TextBox 24"/>
          <p:cNvSpPr txBox="1"/>
          <p:nvPr/>
        </p:nvSpPr>
        <p:spPr>
          <a:xfrm>
            <a:off x="2170681" y="5166484"/>
            <a:ext cx="5653933" cy="4001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GB" sz="2000" i="1" dirty="0" smtClean="0"/>
              <a:t>Which words fit best with the features of this house?</a:t>
            </a:r>
            <a:endParaRPr lang="en-GB" sz="2000" i="1" dirty="0"/>
          </a:p>
        </p:txBody>
      </p:sp>
      <p:pic>
        <p:nvPicPr>
          <p:cNvPr id="21" name="Picture 20" descr="C:\Users\lfrench.LA.001\AppData\Local\Microsoft\Windows\Temporary Internet Files\Content.IE5\LGJX3C63\EU_European_Fund_Intergration_Supported by_MoL_Lock-up_FA.JPG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0991" y="6266369"/>
            <a:ext cx="1172210" cy="28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623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1183915"/>
              </p:ext>
            </p:extLst>
          </p:nvPr>
        </p:nvGraphicFramePr>
        <p:xfrm>
          <a:off x="1619672" y="1556792"/>
          <a:ext cx="6096000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spacious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gas</a:t>
                      </a:r>
                      <a:r>
                        <a:rPr lang="en-GB" b="1" baseline="0" dirty="0" smtClean="0">
                          <a:solidFill>
                            <a:schemeClr val="tx1"/>
                          </a:solidFill>
                        </a:rPr>
                        <a:t> central heating and double-glazing</a:t>
                      </a:r>
                      <a:endParaRPr lang="en-GB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 smtClean="0"/>
                        <a:t>attractive</a:t>
                      </a:r>
                    </a:p>
                    <a:p>
                      <a:endParaRPr lang="en-GB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 smtClean="0"/>
                        <a:t>kitchen</a:t>
                      </a:r>
                      <a:endParaRPr lang="en-GB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 smtClean="0"/>
                        <a:t>situated close to</a:t>
                      </a:r>
                    </a:p>
                    <a:p>
                      <a:endParaRPr lang="en-GB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 smtClean="0"/>
                        <a:t>rear garden</a:t>
                      </a:r>
                      <a:endParaRPr lang="en-GB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 smtClean="0"/>
                        <a:t>accommodation</a:t>
                      </a:r>
                    </a:p>
                    <a:p>
                      <a:endParaRPr lang="en-GB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 smtClean="0"/>
                        <a:t>bedrooms</a:t>
                      </a:r>
                      <a:endParaRPr lang="en-GB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 smtClean="0"/>
                        <a:t>good-sized</a:t>
                      </a:r>
                    </a:p>
                    <a:p>
                      <a:endParaRPr lang="en-GB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entrance hallway, lounge and dining</a:t>
                      </a:r>
                      <a:r>
                        <a:rPr lang="en-GB" b="1" baseline="0" dirty="0" smtClean="0">
                          <a:solidFill>
                            <a:schemeClr val="tx1"/>
                          </a:solidFill>
                        </a:rPr>
                        <a:t> room</a:t>
                      </a:r>
                      <a:endParaRPr lang="en-GB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smtClean="0"/>
                        <a:t>further benefits include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 smtClean="0"/>
                        <a:t>train</a:t>
                      </a:r>
                      <a:r>
                        <a:rPr lang="en-GB" b="1" baseline="0" dirty="0" smtClean="0"/>
                        <a:t> station and popular schools</a:t>
                      </a:r>
                      <a:endParaRPr lang="en-GB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27584" y="548680"/>
            <a:ext cx="7344816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GB" sz="2400" i="1" dirty="0" smtClean="0"/>
              <a:t>Match the words on the left to the words on the right</a:t>
            </a:r>
            <a:endParaRPr lang="en-GB" sz="2400" i="1" dirty="0"/>
          </a:p>
        </p:txBody>
      </p:sp>
      <p:pic>
        <p:nvPicPr>
          <p:cNvPr id="4" name="Picture 3" descr="C:\Users\lfrench.LA.001\AppData\Local\Microsoft\Windows\Temporary Internet Files\Content.IE5\LGJX3C63\EU_European_Fund_Intergration_Supported by_MoL_Lock-up_FA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79" y="6165304"/>
            <a:ext cx="1172210" cy="28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539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7784" y="332656"/>
            <a:ext cx="6131024" cy="922114"/>
          </a:xfrm>
          <a:solidFill>
            <a:srgbClr val="FFFF00"/>
          </a:solidFill>
        </p:spPr>
        <p:txBody>
          <a:bodyPr/>
          <a:lstStyle/>
          <a:p>
            <a:r>
              <a:rPr lang="en-GB" dirty="0" smtClean="0"/>
              <a:t>Active Listening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740781" y="1988840"/>
            <a:ext cx="748883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000" dirty="0"/>
              <a:t>A</a:t>
            </a:r>
            <a:r>
              <a:rPr lang="en-GB" sz="2000" dirty="0" smtClean="0"/>
              <a:t> </a:t>
            </a:r>
            <a:r>
              <a:rPr lang="en-GB" sz="2000" dirty="0"/>
              <a:t>spacious </a:t>
            </a:r>
            <a:r>
              <a:rPr lang="en-GB" sz="2000" b="1" dirty="0">
                <a:solidFill>
                  <a:srgbClr val="FF0000"/>
                </a:solidFill>
              </a:rPr>
              <a:t>three bedroom </a:t>
            </a:r>
            <a:r>
              <a:rPr lang="en-GB" sz="2000" b="1" dirty="0" smtClean="0">
                <a:solidFill>
                  <a:srgbClr val="FF0000"/>
                </a:solidFill>
              </a:rPr>
              <a:t>house </a:t>
            </a:r>
            <a:r>
              <a:rPr lang="en-GB" sz="2000" dirty="0" smtClean="0"/>
              <a:t>is for sale with </a:t>
            </a:r>
            <a:r>
              <a:rPr lang="en-GB" sz="2000" dirty="0"/>
              <a:t>Robertson Phillips </a:t>
            </a:r>
            <a:r>
              <a:rPr lang="en-GB" sz="2000" dirty="0" smtClean="0"/>
              <a:t>Estate Agents. </a:t>
            </a:r>
          </a:p>
          <a:p>
            <a:pPr algn="just"/>
            <a:r>
              <a:rPr lang="en-GB" sz="2000" dirty="0" smtClean="0"/>
              <a:t>This </a:t>
            </a:r>
            <a:r>
              <a:rPr lang="en-GB" sz="2000" dirty="0"/>
              <a:t>property is </a:t>
            </a:r>
            <a:r>
              <a:rPr lang="en-GB" sz="2000" b="1" dirty="0">
                <a:solidFill>
                  <a:srgbClr val="FF0000"/>
                </a:solidFill>
              </a:rPr>
              <a:t>situated close to </a:t>
            </a:r>
            <a:r>
              <a:rPr lang="en-GB" sz="2000" dirty="0" smtClean="0"/>
              <a:t>shops, popular schools </a:t>
            </a:r>
            <a:r>
              <a:rPr lang="en-GB" sz="2000" dirty="0"/>
              <a:t>including Vaughan school and St Anselm's and Metropolitan line train station. </a:t>
            </a:r>
            <a:endParaRPr lang="en-GB" sz="2000" dirty="0" smtClean="0"/>
          </a:p>
          <a:p>
            <a:pPr algn="just"/>
            <a:r>
              <a:rPr lang="en-GB" sz="2000" dirty="0" smtClean="0"/>
              <a:t>Accommodation</a:t>
            </a:r>
            <a:r>
              <a:rPr lang="en-GB" sz="2000" dirty="0"/>
              <a:t>: Entrance hallway, lounge, dining room, </a:t>
            </a:r>
            <a:r>
              <a:rPr lang="en-GB" sz="2000" b="1" dirty="0">
                <a:solidFill>
                  <a:srgbClr val="FF0000"/>
                </a:solidFill>
              </a:rPr>
              <a:t>spacious</a:t>
            </a:r>
            <a:r>
              <a:rPr lang="en-GB" sz="2000" dirty="0"/>
              <a:t> kitchen/breakfast room, landing, three </a:t>
            </a:r>
            <a:r>
              <a:rPr lang="en-GB" sz="2000" b="1" dirty="0">
                <a:solidFill>
                  <a:srgbClr val="FF0000"/>
                </a:solidFill>
              </a:rPr>
              <a:t>good sized </a:t>
            </a:r>
            <a:r>
              <a:rPr lang="en-GB" sz="2000" dirty="0"/>
              <a:t>bedrooms and family </a:t>
            </a:r>
            <a:r>
              <a:rPr lang="en-GB" sz="2000" dirty="0" smtClean="0"/>
              <a:t>bathroom with </a:t>
            </a:r>
            <a:r>
              <a:rPr lang="en-GB" sz="2000" dirty="0" err="1" smtClean="0"/>
              <a:t>w.c.</a:t>
            </a:r>
            <a:r>
              <a:rPr lang="en-GB" sz="2000" dirty="0" smtClean="0"/>
              <a:t> </a:t>
            </a:r>
          </a:p>
          <a:p>
            <a:pPr algn="just"/>
            <a:r>
              <a:rPr lang="en-GB" sz="2000" b="1" dirty="0" smtClean="0">
                <a:solidFill>
                  <a:srgbClr val="FF0000"/>
                </a:solidFill>
              </a:rPr>
              <a:t>Further </a:t>
            </a:r>
            <a:r>
              <a:rPr lang="en-GB" sz="2000" b="1" dirty="0">
                <a:solidFill>
                  <a:srgbClr val="FF0000"/>
                </a:solidFill>
              </a:rPr>
              <a:t>benefits </a:t>
            </a:r>
            <a:r>
              <a:rPr lang="en-GB" sz="2000" dirty="0"/>
              <a:t>include gas central heating, double glazing and </a:t>
            </a:r>
            <a:r>
              <a:rPr lang="en-GB" sz="2000" b="1" dirty="0">
                <a:solidFill>
                  <a:srgbClr val="FF0000"/>
                </a:solidFill>
              </a:rPr>
              <a:t>an attractive </a:t>
            </a:r>
            <a:r>
              <a:rPr lang="en-GB" sz="2000" b="1" dirty="0" smtClean="0">
                <a:solidFill>
                  <a:srgbClr val="FF0000"/>
                </a:solidFill>
              </a:rPr>
              <a:t>rear </a:t>
            </a:r>
            <a:r>
              <a:rPr lang="en-GB" sz="2000" b="1" dirty="0">
                <a:solidFill>
                  <a:srgbClr val="FF0000"/>
                </a:solidFill>
              </a:rPr>
              <a:t>garden.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5029" y="5229200"/>
            <a:ext cx="7272808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GB" b="1" dirty="0" smtClean="0"/>
              <a:t>All the words in red are used by the estate agent to try to sell the house. These are the house’s best features.</a:t>
            </a:r>
            <a:endParaRPr lang="en-GB" b="1" dirty="0"/>
          </a:p>
        </p:txBody>
      </p:sp>
      <p:pic>
        <p:nvPicPr>
          <p:cNvPr id="6" name="Picture 5" descr="Photo 10- click for photo gallery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1872208" cy="1584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C:\Users\lfrench.LA.001\AppData\Local\Microsoft\Windows\Temporary Internet Files\Content.IE5\LGJX3C63\EU_European_Fund_Intergration_Supported by_MoL_Lock-up_FA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37312"/>
            <a:ext cx="1172210" cy="28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902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39" y="501323"/>
            <a:ext cx="3096345" cy="2059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031" y="511903"/>
            <a:ext cx="3022057" cy="2009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244" y="3153789"/>
            <a:ext cx="2831471" cy="1882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39" y="3135947"/>
            <a:ext cx="2930509" cy="1948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33724" y="2553039"/>
            <a:ext cx="1164102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lounge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709409" y="2564564"/>
            <a:ext cx="1584176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m</a:t>
            </a:r>
            <a:r>
              <a:rPr lang="en-GB" dirty="0" smtClean="0"/>
              <a:t>ain bedroom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703872" y="5157192"/>
            <a:ext cx="111764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bathroom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6856091" y="5156710"/>
            <a:ext cx="1449776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r</a:t>
            </a:r>
            <a:r>
              <a:rPr lang="en-GB" dirty="0" smtClean="0"/>
              <a:t>ear garden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323528" y="6313157"/>
            <a:ext cx="3672408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w</a:t>
            </a:r>
            <a:r>
              <a:rPr lang="en-GB" dirty="0" smtClean="0"/>
              <a:t>ith radiator and fitted wardrobes</a:t>
            </a:r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323528" y="5821556"/>
            <a:ext cx="3384376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w</a:t>
            </a:r>
            <a:r>
              <a:rPr lang="en-GB" dirty="0" smtClean="0"/>
              <a:t>ith shower cubicle and </a:t>
            </a:r>
            <a:r>
              <a:rPr lang="en-GB" dirty="0" err="1" smtClean="0"/>
              <a:t>wc</a:t>
            </a:r>
            <a:endParaRPr lang="en-GB" dirty="0"/>
          </a:p>
        </p:txBody>
      </p:sp>
      <p:sp>
        <p:nvSpPr>
          <p:cNvPr id="21" name="TextBox 20"/>
          <p:cNvSpPr txBox="1"/>
          <p:nvPr/>
        </p:nvSpPr>
        <p:spPr>
          <a:xfrm>
            <a:off x="4173044" y="5834920"/>
            <a:ext cx="2474003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w</a:t>
            </a:r>
            <a:r>
              <a:rPr lang="en-GB" dirty="0" smtClean="0"/>
              <a:t>ith patio and log cabin</a:t>
            </a:r>
            <a:endParaRPr lang="en-GB" dirty="0"/>
          </a:p>
        </p:txBody>
      </p:sp>
      <p:sp>
        <p:nvSpPr>
          <p:cNvPr id="22" name="TextBox 21"/>
          <p:cNvSpPr txBox="1"/>
          <p:nvPr/>
        </p:nvSpPr>
        <p:spPr>
          <a:xfrm>
            <a:off x="6926221" y="5833204"/>
            <a:ext cx="1803512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w</a:t>
            </a:r>
            <a:r>
              <a:rPr lang="en-GB" dirty="0" smtClean="0"/>
              <a:t>ith electric fire</a:t>
            </a:r>
            <a:endParaRPr lang="en-GB" dirty="0"/>
          </a:p>
        </p:txBody>
      </p:sp>
      <p:sp>
        <p:nvSpPr>
          <p:cNvPr id="23" name="TextBox 22"/>
          <p:cNvSpPr txBox="1"/>
          <p:nvPr/>
        </p:nvSpPr>
        <p:spPr>
          <a:xfrm>
            <a:off x="112681" y="22443"/>
            <a:ext cx="348835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Some features of a house</a:t>
            </a:r>
            <a:endParaRPr lang="en-GB" sz="2400" dirty="0"/>
          </a:p>
        </p:txBody>
      </p:sp>
      <p:sp>
        <p:nvSpPr>
          <p:cNvPr id="5" name="AutoShape 2" descr="Image result for conservatory with gym"/>
          <p:cNvSpPr>
            <a:spLocks noChangeAspect="1" noChangeArrowheads="1"/>
          </p:cNvSpPr>
          <p:nvPr/>
        </p:nvSpPr>
        <p:spPr bwMode="auto">
          <a:xfrm>
            <a:off x="106363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35637"/>
            <a:ext cx="17907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105115" y="2766615"/>
            <a:ext cx="1656184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conservatory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4691907" y="6313157"/>
            <a:ext cx="1072730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GB" dirty="0"/>
              <a:t>w</a:t>
            </a:r>
            <a:r>
              <a:rPr lang="en-GB" dirty="0" smtClean="0"/>
              <a:t>ith pool</a:t>
            </a:r>
            <a:endParaRPr lang="en-GB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429" y="3183965"/>
            <a:ext cx="2441848" cy="1852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988991" y="6328413"/>
            <a:ext cx="1944216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w</a:t>
            </a:r>
            <a:r>
              <a:rPr lang="en-GB" dirty="0" smtClean="0"/>
              <a:t>ith breakfast bar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3717482" y="0"/>
            <a:ext cx="5058055" cy="4001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Which feature might be the special feature?</a:t>
            </a:r>
            <a:endParaRPr lang="en-GB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3955494" y="5084735"/>
            <a:ext cx="1486117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kitchen</a:t>
            </a:r>
            <a:endParaRPr lang="en-GB" dirty="0"/>
          </a:p>
        </p:txBody>
      </p:sp>
      <p:pic>
        <p:nvPicPr>
          <p:cNvPr id="24" name="Picture 23" descr="C:\Users\lfrench.LA.001\AppData\Local\Microsoft\Windows\Temporary Internet Files\Content.IE5\LGJX3C63\EU_European_Fund_Intergration_Supported by_MoL_Lock-up_FA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1790" y="6408820"/>
            <a:ext cx="1172210" cy="28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691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1267" y="116632"/>
            <a:ext cx="5112568" cy="114300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GB" sz="4000" dirty="0" smtClean="0"/>
              <a:t>Roman villa for sale</a:t>
            </a:r>
            <a:endParaRPr lang="en-GB" sz="4000" dirty="0"/>
          </a:p>
        </p:txBody>
      </p:sp>
      <p:pic>
        <p:nvPicPr>
          <p:cNvPr id="5122" name="Picture 2" descr="Image result for roman hous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709" y="2060848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1394" y="4293096"/>
            <a:ext cx="82089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We are delighted to offer for sale this superb six bedroom villa close to the gates of </a:t>
            </a:r>
            <a:r>
              <a:rPr lang="en-GB" sz="2800" dirty="0" err="1" smtClean="0"/>
              <a:t>Londinium</a:t>
            </a:r>
            <a:r>
              <a:rPr lang="en-GB" sz="2800" dirty="0" smtClean="0"/>
              <a:t>, with a spacious garden and large courtyard. 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2483768" y="1340768"/>
            <a:ext cx="432048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Read the sentence out aloud.</a:t>
            </a:r>
            <a:endParaRPr lang="en-GB" dirty="0"/>
          </a:p>
        </p:txBody>
      </p:sp>
      <p:pic>
        <p:nvPicPr>
          <p:cNvPr id="6" name="Picture 5" descr="C:\Users\lfrench.LA.001\AppData\Local\Microsoft\Windows\Temporary Internet Files\Content.IE5\LGJX3C63\EU_European_Fund_Intergration_Supported by_MoL_Lock-up_FA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94" y="6237312"/>
            <a:ext cx="1172210" cy="28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7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639</Words>
  <Application>Microsoft Office PowerPoint</Application>
  <PresentationFormat>On-screen Show (4:3)</PresentationFormat>
  <Paragraphs>137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Writing an advert to sell a roman villa</vt:lpstr>
      <vt:lpstr>PowerPoint Presentation</vt:lpstr>
      <vt:lpstr>When people move, they have to sell their house. An Estate Agent helps to sell the house for them by advertising it.</vt:lpstr>
      <vt:lpstr>PowerPoint Presentation</vt:lpstr>
      <vt:lpstr>PowerPoint Presentation</vt:lpstr>
      <vt:lpstr>PowerPoint Presentation</vt:lpstr>
      <vt:lpstr>Active Listening</vt:lpstr>
      <vt:lpstr>PowerPoint Presentation</vt:lpstr>
      <vt:lpstr>Roman villa for sale</vt:lpstr>
      <vt:lpstr>Roman villa for sale</vt:lpstr>
      <vt:lpstr>Roman villa for sale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andy harvey</dc:creator>
  <cp:lastModifiedBy>andy harvey</cp:lastModifiedBy>
  <cp:revision>44</cp:revision>
  <cp:lastPrinted>2015-05-14T11:12:08Z</cp:lastPrinted>
  <dcterms:created xsi:type="dcterms:W3CDTF">2015-05-12T11:12:44Z</dcterms:created>
  <dcterms:modified xsi:type="dcterms:W3CDTF">2015-06-01T10:38:20Z</dcterms:modified>
</cp:coreProperties>
</file>